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2" r:id="rId4"/>
    <p:sldId id="259" r:id="rId5"/>
    <p:sldId id="273" r:id="rId6"/>
    <p:sldId id="258" r:id="rId7"/>
    <p:sldId id="274" r:id="rId8"/>
    <p:sldId id="275" r:id="rId9"/>
    <p:sldId id="262" r:id="rId10"/>
    <p:sldId id="277" r:id="rId11"/>
    <p:sldId id="278" r:id="rId12"/>
    <p:sldId id="281" r:id="rId13"/>
    <p:sldId id="279" r:id="rId14"/>
    <p:sldId id="263" r:id="rId15"/>
    <p:sldId id="264" r:id="rId16"/>
    <p:sldId id="280" r:id="rId17"/>
    <p:sldId id="282" r:id="rId18"/>
    <p:sldId id="284" r:id="rId19"/>
    <p:sldId id="285" r:id="rId20"/>
    <p:sldId id="283" r:id="rId21"/>
    <p:sldId id="268" r:id="rId22"/>
    <p:sldId id="269" r:id="rId23"/>
    <p:sldId id="271" r:id="rId24"/>
    <p:sldId id="260" r:id="rId25"/>
    <p:sldId id="287" r:id="rId26"/>
    <p:sldId id="286" r:id="rId27"/>
    <p:sldId id="270" r:id="rId28"/>
    <p:sldId id="266" r:id="rId29"/>
    <p:sldId id="289" r:id="rId30"/>
    <p:sldId id="267" r:id="rId31"/>
    <p:sldId id="288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D3CFE-42EA-4D06-B2B6-7AA0208889FE}" type="datetimeFigureOut">
              <a:rPr lang="es-ES" smtClean="0"/>
              <a:t>30/04/2024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45103-2F40-40D6-8E49-B891ED474D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3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45103-2F40-40D6-8E49-B891ED474D7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79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45103-2F40-40D6-8E49-B891ED474D7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7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3ABD-3B13-44FE-8A80-94FDBD449B41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D5DB-9006-48A4-A159-56A4FDA27800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6EDA2-6429-4E98-8868-E6D87AD28BE1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34C0-3FD1-47C2-A078-5E028EB10053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2268E-246B-4AC2-AB00-4FCDA140EB0E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B3D-43CD-489A-BA01-9E0C2B4DCDBD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758F-B4F4-4CD4-BB22-9853B3B7B444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04E24-A16D-4022-B6B3-B1FE01BBE3E2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9698-5570-46CB-BBA6-BD86C104E379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7ABC-B700-46C5-AA17-D41C7F36DCCD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FDA1-CA65-4E91-9485-5B772ED3944D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260C-80A0-48CC-8B4A-0262136B99D9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27C5-B88A-423E-AA62-D29A88CB6B93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679-8737-4A83-9AC3-295FF4FDD822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95E5-CB23-4D4D-8EA1-712D5FB68026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7198-8E09-4617-BC6E-4A03FE694E4A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B6D0-36EB-4BD9-A983-F2661F72E286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FA5CF75-4CF7-413D-8F62-56BAA7688DAC}" type="datetime1">
              <a:rPr lang="en-GB" smtClean="0"/>
              <a:t>30/04/2024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LABPLAS - 101003954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maaldrich.com/ES/es/search/polietileno?focus=products&amp;page=1&amp;perpage=30&amp;sort=relevance&amp;term=polietileno&amp;type=product_nam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udc.es/export/sites/udc/iuma/_galeria_down/IUMA_UDC_Informe_Pellets-Muxia.pdf_2063069239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MICROPLÁSTICOS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Seminarios HIDROSAN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37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Compatibilidad de materiales</a:t>
            </a:r>
            <a:endParaRPr lang="es-E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F675D4-5B3F-C626-1650-23960E3A6CAC}"/>
              </a:ext>
            </a:extLst>
          </p:cNvPr>
          <p:cNvSpPr txBox="1">
            <a:spLocks/>
          </p:cNvSpPr>
          <p:nvPr/>
        </p:nvSpPr>
        <p:spPr>
          <a:xfrm>
            <a:off x="128694" y="2049874"/>
            <a:ext cx="11887199" cy="316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A66AC"/>
              </a:buCl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029183"/>
              </p:ext>
            </p:extLst>
          </p:nvPr>
        </p:nvGraphicFramePr>
        <p:xfrm>
          <a:off x="1676401" y="1935892"/>
          <a:ext cx="8839199" cy="4333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2722"/>
                <a:gridCol w="1023077"/>
                <a:gridCol w="1530495"/>
                <a:gridCol w="1509304"/>
                <a:gridCol w="1291503"/>
                <a:gridCol w="1302098"/>
              </a:tblGrid>
              <a:tr h="617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Vidrio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Plásticos y cauchos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Metal 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(aluminio)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Silicona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Fibras vegetales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4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Grupo de parámetros convencionales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 (preferido)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 (</a:t>
                      </a:r>
                      <a:r>
                        <a:rPr lang="es-ES_tradnl" sz="1800" dirty="0" err="1">
                          <a:effectLst/>
                        </a:rPr>
                        <a:t>conductiv</a:t>
                      </a:r>
                      <a:r>
                        <a:rPr lang="es-ES_tradnl" sz="1800" dirty="0">
                          <a:effectLst/>
                        </a:rPr>
                        <a:t>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7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Grupo de metales y metaloides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No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Único (LDPE)</a:t>
                      </a:r>
                      <a:endParaRPr lang="es-ES" sz="1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4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Compuestos orgánicos, TOC, DOC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Sí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No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No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4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err="1">
                          <a:solidFill>
                            <a:schemeClr val="accent1"/>
                          </a:solidFill>
                          <a:effectLst/>
                        </a:rPr>
                        <a:t>Microplásticos</a:t>
                      </a:r>
                      <a:endParaRPr lang="es-ES" sz="18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No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 (*)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14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Granulometría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Sí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Sí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Sí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Sí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</a:rPr>
                        <a:t>Sí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Norma ASTM D 8332-20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262" r="27229" b="-1262"/>
          <a:stretch/>
        </p:blipFill>
        <p:spPr>
          <a:xfrm rot="5400000">
            <a:off x="315141" y="2739281"/>
            <a:ext cx="4437347" cy="2758317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89941" y="1899765"/>
            <a:ext cx="6863859" cy="39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96307" y="789717"/>
            <a:ext cx="4704277" cy="1212077"/>
          </a:xfrm>
        </p:spPr>
        <p:txBody>
          <a:bodyPr/>
          <a:lstStyle/>
          <a:p>
            <a:r>
              <a:rPr lang="es-ES" dirty="0" smtClean="0"/>
              <a:t>Recogida y conservación de las muestras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78" y="987425"/>
            <a:ext cx="3621219" cy="4873625"/>
          </a:xfr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120000" y="2092411"/>
            <a:ext cx="4209881" cy="377657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s-ES" sz="1800" dirty="0" smtClean="0"/>
              <a:t>Evitar materiales de plástico o caucho</a:t>
            </a:r>
          </a:p>
          <a:p>
            <a:r>
              <a:rPr lang="es-ES" sz="1800" dirty="0" smtClean="0"/>
              <a:t>Preferido vidrio, con sello de aluminio</a:t>
            </a:r>
          </a:p>
          <a:p>
            <a:r>
              <a:rPr lang="es-ES" sz="1800" dirty="0" smtClean="0"/>
              <a:t>Refrigeración en presencia de materia orgánica</a:t>
            </a:r>
          </a:p>
          <a:p>
            <a:r>
              <a:rPr lang="es-ES" sz="1800" dirty="0" smtClean="0"/>
              <a:t>Evitar aditivos o preservantes que puedan alterar la composición o la estructura de los </a:t>
            </a:r>
            <a:r>
              <a:rPr lang="es-ES" sz="1800" dirty="0" err="1" smtClean="0"/>
              <a:t>MPs</a:t>
            </a:r>
            <a:endParaRPr lang="es-ES" sz="1800" dirty="0" smtClean="0"/>
          </a:p>
          <a:p>
            <a:r>
              <a:rPr lang="es-ES" sz="1800" dirty="0" smtClean="0"/>
              <a:t>Filtración en filtros metálicos (preferidos) y/o fibra de vidrio</a:t>
            </a:r>
          </a:p>
          <a:p>
            <a:r>
              <a:rPr lang="es-ES" sz="1800" dirty="0" smtClean="0"/>
              <a:t>Blancos durante todo el proceso</a:t>
            </a:r>
          </a:p>
          <a:p>
            <a:r>
              <a:rPr lang="es-ES" sz="1800" dirty="0" smtClean="0"/>
              <a:t>Agua </a:t>
            </a:r>
            <a:r>
              <a:rPr lang="es-ES" sz="1800" dirty="0" err="1" smtClean="0"/>
              <a:t>MPs</a:t>
            </a:r>
            <a:r>
              <a:rPr lang="es-ES" sz="1800" dirty="0" smtClean="0"/>
              <a:t>-free: filtrada en 1 µm</a:t>
            </a:r>
            <a:endParaRPr lang="es-ES" sz="1800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39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Muestras sólidas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9852"/>
            <a:ext cx="5024438" cy="3088315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2327" y="980881"/>
            <a:ext cx="3088316" cy="5486261"/>
          </a:xfrm>
        </p:spPr>
      </p:pic>
    </p:spTree>
    <p:extLst>
      <p:ext uri="{BB962C8B-B14F-4D97-AF65-F5344CB8AC3E}">
        <p14:creationId xmlns:p14="http://schemas.microsoft.com/office/powerpoint/2010/main" val="17151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Ya tengo las muestras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0000" y="1800911"/>
            <a:ext cx="10233800" cy="4351338"/>
          </a:xfrm>
        </p:spPr>
        <p:txBody>
          <a:bodyPr/>
          <a:lstStyle/>
          <a:p>
            <a:r>
              <a:rPr lang="es-ES" sz="4800" b="1" dirty="0" smtClean="0">
                <a:solidFill>
                  <a:srgbClr val="FFFF00"/>
                </a:solidFill>
              </a:rPr>
              <a:t>Ahora ¿qué hago?</a:t>
            </a:r>
          </a:p>
          <a:p>
            <a:endParaRPr lang="es-ES" sz="4800" b="1" dirty="0"/>
          </a:p>
          <a:p>
            <a:pPr lvl="3"/>
            <a:r>
              <a:rPr lang="es-ES" sz="3800" b="1" dirty="0" smtClean="0"/>
              <a:t>Muestras líquidas</a:t>
            </a:r>
          </a:p>
          <a:p>
            <a:pPr lvl="3"/>
            <a:r>
              <a:rPr lang="es-ES" sz="3800" b="1" dirty="0" smtClean="0"/>
              <a:t>Muestras sólidas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8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117039" y="140471"/>
            <a:ext cx="7751891" cy="65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Muestras sólidas/</a:t>
            </a:r>
            <a:r>
              <a:rPr lang="es-ES" dirty="0" err="1" smtClean="0"/>
              <a:t>filtratos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r>
              <a:rPr lang="es-ES" dirty="0" err="1" smtClean="0"/>
              <a:t>Microplásticos</a:t>
            </a:r>
            <a:r>
              <a:rPr lang="es-ES" dirty="0" smtClean="0"/>
              <a:t> 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r>
              <a:rPr lang="es-ES" dirty="0" smtClean="0"/>
              <a:t>No </a:t>
            </a:r>
            <a:r>
              <a:rPr lang="es-ES" dirty="0" err="1" smtClean="0"/>
              <a:t>microplásticos</a:t>
            </a:r>
            <a:r>
              <a:rPr lang="es-ES" dirty="0" smtClean="0"/>
              <a:t>: materia orgánica + minerales = </a:t>
            </a:r>
            <a:r>
              <a:rPr lang="es-ES" b="1" dirty="0" smtClean="0">
                <a:solidFill>
                  <a:srgbClr val="FFFF00"/>
                </a:solidFill>
              </a:rPr>
              <a:t>INTERFERENCIAS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4" name="Corazón 3"/>
          <p:cNvSpPr/>
          <p:nvPr/>
        </p:nvSpPr>
        <p:spPr>
          <a:xfrm>
            <a:off x="3769222" y="2578854"/>
            <a:ext cx="914400" cy="914400"/>
          </a:xfrm>
          <a:prstGeom prst="hea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ara sonriente 4"/>
          <p:cNvSpPr/>
          <p:nvPr/>
        </p:nvSpPr>
        <p:spPr>
          <a:xfrm>
            <a:off x="3723503" y="2990335"/>
            <a:ext cx="45719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ara sonriente 5"/>
          <p:cNvSpPr/>
          <p:nvPr/>
        </p:nvSpPr>
        <p:spPr>
          <a:xfrm>
            <a:off x="4729341" y="2578854"/>
            <a:ext cx="914400" cy="9144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ayo 6"/>
          <p:cNvSpPr/>
          <p:nvPr/>
        </p:nvSpPr>
        <p:spPr>
          <a:xfrm rot="4360022">
            <a:off x="4479913" y="4677652"/>
            <a:ext cx="667385" cy="1021943"/>
          </a:xfrm>
          <a:prstGeom prst="lightningBol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3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568" y="607240"/>
            <a:ext cx="9749778" cy="5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77" y="707563"/>
            <a:ext cx="7024817" cy="53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938212"/>
            <a:ext cx="71342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63826"/>
            <a:ext cx="3932237" cy="1093573"/>
          </a:xfrm>
        </p:spPr>
        <p:txBody>
          <a:bodyPr/>
          <a:lstStyle/>
          <a:p>
            <a:r>
              <a:rPr lang="es-ES" dirty="0" smtClean="0"/>
              <a:t>Nueva norma </a:t>
            </a:r>
            <a:br>
              <a:rPr lang="es-ES" dirty="0" smtClean="0"/>
            </a:br>
            <a:r>
              <a:rPr lang="es-ES" dirty="0" smtClean="0"/>
              <a:t>ISO 24187:2023</a:t>
            </a:r>
            <a:endParaRPr lang="es-ES" dirty="0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idx="1"/>
          </p:nvPr>
        </p:nvSpPr>
        <p:spPr>
          <a:xfrm>
            <a:off x="6936124" y="324577"/>
            <a:ext cx="4448570" cy="6253634"/>
          </a:xfrm>
        </p:spPr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Primera norma orientada a la armonización de los estudios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23" y="312518"/>
            <a:ext cx="4448570" cy="627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¡Ya aislé los </a:t>
            </a:r>
            <a:r>
              <a:rPr lang="es-ES" dirty="0" err="1" smtClean="0"/>
              <a:t>microplásticos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Por fin puedo contarlos, observarlos, determinar su composición….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1556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094002" y="757882"/>
            <a:ext cx="10233025" cy="5344941"/>
          </a:xfr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				</a:t>
            </a: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FTIR</a:t>
            </a: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			SEM-EDX</a:t>
            </a:r>
          </a:p>
          <a:p>
            <a:pPr marL="0" indent="0">
              <a:buNone/>
            </a:pPr>
            <a:endParaRPr lang="es-ES" sz="43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43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Raman</a:t>
            </a: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		</a:t>
            </a: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			</a:t>
            </a:r>
            <a:r>
              <a:rPr lang="es-ES" sz="43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Pyr</a:t>
            </a: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-GC/MS</a:t>
            </a: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</a:t>
            </a: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TED-GC/MS</a:t>
            </a:r>
          </a:p>
          <a:p>
            <a:pPr marL="0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	ATR-FTIR</a:t>
            </a:r>
          </a:p>
          <a:p>
            <a:pPr marL="3657600" lvl="8" indent="0">
              <a:buNone/>
            </a:pPr>
            <a:r>
              <a:rPr lang="es-ES" sz="4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	µ-FTIR</a:t>
            </a:r>
            <a:endParaRPr lang="es-E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657600" lvl="8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2357437"/>
            <a:ext cx="3333750" cy="2143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582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4486" y="428368"/>
            <a:ext cx="10160902" cy="1262320"/>
          </a:xfrm>
          <a:ln>
            <a:solidFill>
              <a:schemeClr val="accent2"/>
            </a:solidFill>
          </a:ln>
        </p:spPr>
        <p:txBody>
          <a:bodyPr/>
          <a:lstStyle/>
          <a:p>
            <a:pPr algn="ctr"/>
            <a:r>
              <a:rPr lang="es-ES" dirty="0" smtClean="0"/>
              <a:t>Análisis instrumental de </a:t>
            </a:r>
            <a:r>
              <a:rPr lang="es-ES" dirty="0" err="1" smtClean="0"/>
              <a:t>MPs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b="1" dirty="0" smtClean="0"/>
              <a:t>ESPECTROSCOPÍA INFRARROJA</a:t>
            </a:r>
            <a:endParaRPr lang="es-ES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IR</a:t>
            </a:r>
          </a:p>
          <a:p>
            <a:r>
              <a:rPr lang="es-ES" b="1" dirty="0" smtClean="0"/>
              <a:t>FT</a:t>
            </a:r>
            <a:r>
              <a:rPr lang="es-ES" b="1" dirty="0" smtClean="0">
                <a:solidFill>
                  <a:srgbClr val="FFFF00"/>
                </a:solidFill>
              </a:rPr>
              <a:t>IR</a:t>
            </a:r>
          </a:p>
          <a:p>
            <a:r>
              <a:rPr lang="es-ES" b="1" dirty="0" smtClean="0"/>
              <a:t>µ-FT</a:t>
            </a:r>
            <a:r>
              <a:rPr lang="es-ES" b="1" dirty="0" smtClean="0">
                <a:solidFill>
                  <a:srgbClr val="FFFF00"/>
                </a:solidFill>
              </a:rPr>
              <a:t>IR</a:t>
            </a:r>
          </a:p>
          <a:p>
            <a:r>
              <a:rPr lang="es-ES" b="1" dirty="0" smtClean="0"/>
              <a:t>ATR-FT</a:t>
            </a:r>
            <a:r>
              <a:rPr lang="es-ES" b="1" dirty="0" smtClean="0">
                <a:solidFill>
                  <a:srgbClr val="FFFF00"/>
                </a:solidFill>
              </a:rPr>
              <a:t>IR</a:t>
            </a:r>
          </a:p>
          <a:p>
            <a:r>
              <a:rPr lang="es-ES" b="1" dirty="0" smtClean="0"/>
              <a:t>…..</a:t>
            </a:r>
          </a:p>
          <a:p>
            <a:endParaRPr lang="es-ES" b="1" dirty="0"/>
          </a:p>
          <a:p>
            <a:r>
              <a:rPr lang="es-ES" b="1" dirty="0" err="1" smtClean="0"/>
              <a:t>Raman</a:t>
            </a:r>
            <a:r>
              <a:rPr lang="es-ES" b="1" dirty="0" smtClean="0"/>
              <a:t> (láser)</a:t>
            </a:r>
            <a:endParaRPr lang="es-ES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b="1" dirty="0" smtClean="0"/>
              <a:t>CROMATOGRAFÍA DE GASES</a:t>
            </a:r>
            <a:endParaRPr lang="es-ES" b="1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GC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GC</a:t>
            </a:r>
            <a:r>
              <a:rPr lang="es-ES" b="1" dirty="0" smtClean="0"/>
              <a:t>/MS</a:t>
            </a:r>
          </a:p>
          <a:p>
            <a:r>
              <a:rPr lang="es-ES" b="1" dirty="0" smtClean="0"/>
              <a:t>TED-</a:t>
            </a:r>
            <a:r>
              <a:rPr lang="es-ES" b="1" dirty="0" smtClean="0">
                <a:solidFill>
                  <a:srgbClr val="FF0000"/>
                </a:solidFill>
              </a:rPr>
              <a:t>GC</a:t>
            </a:r>
            <a:r>
              <a:rPr lang="es-ES" b="1" dirty="0" smtClean="0"/>
              <a:t>/MS</a:t>
            </a:r>
          </a:p>
          <a:p>
            <a:r>
              <a:rPr lang="es-ES" b="1" dirty="0" err="1" smtClean="0"/>
              <a:t>Pyr</a:t>
            </a:r>
            <a:r>
              <a:rPr lang="es-ES" b="1" dirty="0" smtClean="0"/>
              <a:t>-</a:t>
            </a:r>
            <a:r>
              <a:rPr lang="es-ES" b="1" dirty="0" smtClean="0">
                <a:solidFill>
                  <a:srgbClr val="FF0000"/>
                </a:solidFill>
              </a:rPr>
              <a:t>GC</a:t>
            </a:r>
            <a:r>
              <a:rPr lang="es-ES" b="1" dirty="0" smtClean="0"/>
              <a:t>/MS</a:t>
            </a:r>
          </a:p>
          <a:p>
            <a:r>
              <a:rPr lang="es-ES" b="1" dirty="0" smtClean="0"/>
              <a:t>….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5816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Espectroscopía</a:t>
            </a:r>
            <a:r>
              <a:rPr lang="es-ES" dirty="0" smtClean="0"/>
              <a:t> infrarroja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FT</a:t>
            </a:r>
            <a:r>
              <a:rPr lang="es-ES" sz="3600" b="1" dirty="0" smtClean="0">
                <a:solidFill>
                  <a:srgbClr val="FFFF00"/>
                </a:solidFill>
              </a:rPr>
              <a:t>IR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ATR-FT</a:t>
            </a:r>
            <a:r>
              <a:rPr lang="es-ES" sz="3600" b="1" dirty="0" smtClean="0">
                <a:solidFill>
                  <a:srgbClr val="FFFF00"/>
                </a:solidFill>
              </a:rPr>
              <a:t>IR</a:t>
            </a:r>
            <a:endParaRPr lang="es-ES" sz="3600" b="1" dirty="0">
              <a:solidFill>
                <a:srgbClr val="FFFF00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80595" y="2931121"/>
            <a:ext cx="5639753" cy="31723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375"/>
          <a:stretch/>
        </p:blipFill>
        <p:spPr>
          <a:xfrm>
            <a:off x="1029730" y="2931120"/>
            <a:ext cx="4794421" cy="31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216"/>
          </a:xfrm>
        </p:spPr>
        <p:txBody>
          <a:bodyPr/>
          <a:lstStyle/>
          <a:p>
            <a:r>
              <a:rPr lang="es-ES" dirty="0" smtClean="0"/>
              <a:t>Espectro IR: 400 - 4000 cm</a:t>
            </a:r>
            <a:r>
              <a:rPr lang="es-ES" baseline="30000" dirty="0" smtClean="0"/>
              <a:t>-1</a:t>
            </a:r>
            <a:endParaRPr lang="es-ES" baseline="300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2" y="1293342"/>
            <a:ext cx="9667875" cy="4219575"/>
          </a:xfrm>
          <a:prstGeom prst="rect">
            <a:avLst/>
          </a:prstGeom>
        </p:spPr>
      </p:pic>
      <p:sp>
        <p:nvSpPr>
          <p:cNvPr id="10" name="Rectángulo 9">
            <a:hlinkClick r:id="rId3"/>
          </p:cNvPr>
          <p:cNvSpPr/>
          <p:nvPr/>
        </p:nvSpPr>
        <p:spPr>
          <a:xfrm>
            <a:off x="1087393" y="5996417"/>
            <a:ext cx="10437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https://www.sigmaaldrich.com/ES/es/search/polietileno?focus=products&amp;page=1&amp;perpage=30&amp;sort=relevance&amp;term=polietileno&amp;type=product_name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07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05075" y="293258"/>
            <a:ext cx="6424741" cy="63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Cromatografía de gases/masas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TED-GC-MS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400 </a:t>
            </a:r>
            <a:r>
              <a:rPr lang="es-ES" dirty="0" err="1" smtClean="0"/>
              <a:t>ºC</a:t>
            </a:r>
            <a:endParaRPr lang="es-ES" dirty="0" smtClean="0"/>
          </a:p>
          <a:p>
            <a:r>
              <a:rPr lang="es-ES" dirty="0" smtClean="0"/>
              <a:t>Compuestos gaseosos a esta temperatura: la mayor parte de los plásticos convencionales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3600" b="1" dirty="0" err="1" smtClean="0"/>
              <a:t>Pyr</a:t>
            </a:r>
            <a:r>
              <a:rPr lang="es-ES" sz="3600" b="1" dirty="0" smtClean="0"/>
              <a:t>-GC-MS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700 </a:t>
            </a:r>
            <a:r>
              <a:rPr lang="es-ES" dirty="0" err="1" smtClean="0"/>
              <a:t>ºC</a:t>
            </a:r>
            <a:endParaRPr lang="es-ES" dirty="0" smtClean="0"/>
          </a:p>
          <a:p>
            <a:r>
              <a:rPr lang="es-ES" dirty="0" smtClean="0"/>
              <a:t>Partículas de goma y caucho que no gasifican a 400 </a:t>
            </a:r>
            <a:r>
              <a:rPr lang="es-ES" dirty="0" err="1" smtClean="0"/>
              <a:t>ºC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6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888" t="-2343" r="720" b="-772"/>
          <a:stretch/>
        </p:blipFill>
        <p:spPr>
          <a:xfrm>
            <a:off x="1285103" y="370702"/>
            <a:ext cx="9201666" cy="614542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432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399"/>
          </a:xfrm>
        </p:spPr>
        <p:txBody>
          <a:bodyPr>
            <a:normAutofit/>
          </a:bodyPr>
          <a:lstStyle/>
          <a:p>
            <a:r>
              <a:rPr lang="es-ES" sz="4400" dirty="0" smtClean="0"/>
              <a:t>Ejemplo resuelto: los pellets del </a:t>
            </a:r>
            <a:r>
              <a:rPr lang="es-ES" sz="4400" dirty="0" err="1" smtClean="0"/>
              <a:t>Toconao</a:t>
            </a:r>
            <a:endParaRPr lang="es-ES" sz="4400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IUMA_UDC_Informe_Pellets-Muxia.pdf_2063069239.pdf</a:t>
            </a:r>
            <a:r>
              <a:rPr lang="es-ES" dirty="0" smtClean="0"/>
              <a:t>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978" y="2385046"/>
            <a:ext cx="4129586" cy="42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a) </a:t>
            </a:r>
            <a:r>
              <a:rPr lang="es-ES" dirty="0" err="1" smtClean="0"/>
              <a:t>Pyr</a:t>
            </a:r>
            <a:r>
              <a:rPr lang="es-ES" dirty="0" smtClean="0"/>
              <a:t>-GC/MS : </a:t>
            </a:r>
            <a:r>
              <a:rPr lang="es-ES" dirty="0" err="1" smtClean="0"/>
              <a:t>pirograma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936" y="2498145"/>
            <a:ext cx="10008128" cy="32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210"/>
          </a:xfrm>
        </p:spPr>
        <p:txBody>
          <a:bodyPr/>
          <a:lstStyle/>
          <a:p>
            <a:r>
              <a:rPr lang="es-ES" dirty="0" smtClean="0"/>
              <a:t>Definición(es) s/ ISO 24187:2013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0000" y="1619678"/>
            <a:ext cx="10233800" cy="4550461"/>
          </a:xfrm>
        </p:spPr>
        <p:txBody>
          <a:bodyPr>
            <a:noAutofit/>
          </a:bodyPr>
          <a:lstStyle/>
          <a:p>
            <a:r>
              <a:rPr lang="es-ES" sz="3200" dirty="0" err="1" smtClean="0">
                <a:solidFill>
                  <a:srgbClr val="FFFF00"/>
                </a:solidFill>
              </a:rPr>
              <a:t>Microplástico</a:t>
            </a:r>
            <a:r>
              <a:rPr lang="es-ES" sz="3200" dirty="0" smtClean="0">
                <a:solidFill>
                  <a:srgbClr val="FFFF00"/>
                </a:solidFill>
              </a:rPr>
              <a:t>:</a:t>
            </a:r>
            <a:r>
              <a:rPr lang="es-ES" sz="3200" dirty="0" smtClean="0"/>
              <a:t> </a:t>
            </a:r>
          </a:p>
          <a:p>
            <a:pPr lvl="1"/>
            <a:r>
              <a:rPr lang="es-ES" sz="2800" dirty="0" smtClean="0"/>
              <a:t>cualquier partícula sólida insoluble en agua, con una dimensión comprendida entre 1 µm y 1000 µm</a:t>
            </a:r>
          </a:p>
          <a:p>
            <a:pPr lvl="1"/>
            <a:r>
              <a:rPr lang="es-ES" dirty="0" err="1" smtClean="0"/>
              <a:t>Microplásticos</a:t>
            </a:r>
            <a:r>
              <a:rPr lang="es-ES" dirty="0" smtClean="0"/>
              <a:t> primarios: añadidos a los productos de consumo</a:t>
            </a:r>
          </a:p>
          <a:p>
            <a:pPr lvl="1"/>
            <a:r>
              <a:rPr lang="es-ES" dirty="0" err="1" smtClean="0"/>
              <a:t>Microplásticos</a:t>
            </a:r>
            <a:r>
              <a:rPr lang="es-ES" dirty="0" smtClean="0"/>
              <a:t> secundarios: productos de la degradación de plásticos y de </a:t>
            </a:r>
            <a:r>
              <a:rPr lang="es-ES" dirty="0" err="1" smtClean="0"/>
              <a:t>microplásticos</a:t>
            </a:r>
            <a:r>
              <a:rPr lang="es-ES" dirty="0" smtClean="0"/>
              <a:t> primarios</a:t>
            </a:r>
          </a:p>
          <a:p>
            <a:r>
              <a:rPr lang="es-ES" dirty="0" err="1" smtClean="0">
                <a:solidFill>
                  <a:srgbClr val="FFFF00"/>
                </a:solidFill>
              </a:rPr>
              <a:t>Microplásticos</a:t>
            </a:r>
            <a:r>
              <a:rPr lang="es-ES" dirty="0" smtClean="0">
                <a:solidFill>
                  <a:srgbClr val="FFFF00"/>
                </a:solidFill>
              </a:rPr>
              <a:t> grandes (“</a:t>
            </a:r>
            <a:r>
              <a:rPr lang="es-ES" dirty="0" err="1" smtClean="0">
                <a:solidFill>
                  <a:srgbClr val="FFFF00"/>
                </a:solidFill>
              </a:rPr>
              <a:t>large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MPs</a:t>
            </a:r>
            <a:r>
              <a:rPr lang="es-ES" dirty="0" smtClean="0">
                <a:solidFill>
                  <a:srgbClr val="FFFF00"/>
                </a:solidFill>
              </a:rPr>
              <a:t>”): </a:t>
            </a:r>
            <a:r>
              <a:rPr lang="es-ES" sz="2400" dirty="0"/>
              <a:t>cualquier partícula sólida insoluble en agua, con </a:t>
            </a:r>
            <a:r>
              <a:rPr lang="es-ES" sz="2400" dirty="0" smtClean="0"/>
              <a:t>alguna </a:t>
            </a:r>
            <a:r>
              <a:rPr lang="es-ES" sz="2400" dirty="0"/>
              <a:t>dimensión comprendida entre 1 </a:t>
            </a:r>
            <a:r>
              <a:rPr lang="es-ES" sz="2400" dirty="0" smtClean="0"/>
              <a:t>mm </a:t>
            </a:r>
            <a:r>
              <a:rPr lang="es-ES" sz="2400" dirty="0"/>
              <a:t>y </a:t>
            </a:r>
            <a:r>
              <a:rPr lang="es-ES" sz="2400" dirty="0" smtClean="0"/>
              <a:t>5 mm</a:t>
            </a:r>
            <a:endParaRPr lang="es-ES" sz="2400" dirty="0"/>
          </a:p>
          <a:p>
            <a:r>
              <a:rPr lang="es-ES" dirty="0" err="1" smtClean="0">
                <a:solidFill>
                  <a:srgbClr val="FFFF00"/>
                </a:solidFill>
              </a:rPr>
              <a:t>Nanoplásticos</a:t>
            </a:r>
            <a:r>
              <a:rPr lang="es-ES" dirty="0" smtClean="0">
                <a:solidFill>
                  <a:srgbClr val="FFFF00"/>
                </a:solidFill>
              </a:rPr>
              <a:t>: </a:t>
            </a:r>
            <a:r>
              <a:rPr lang="es-ES" sz="2400" dirty="0"/>
              <a:t>cualquier partícula sólida insoluble en agua, con </a:t>
            </a:r>
            <a:r>
              <a:rPr lang="es-ES" sz="2400" dirty="0" smtClean="0"/>
              <a:t>su mayor dimensión inferior a </a:t>
            </a:r>
            <a:r>
              <a:rPr lang="es-ES" sz="2400" dirty="0"/>
              <a:t>1 </a:t>
            </a:r>
            <a:r>
              <a:rPr lang="es-ES" sz="2400" dirty="0" smtClean="0"/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9863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</a:t>
            </a:r>
            <a:r>
              <a:rPr lang="es-ES" dirty="0" smtClean="0"/>
              <a:t>) Espectro ATR-FTIR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5" r="12949" b="4400"/>
          <a:stretch/>
        </p:blipFill>
        <p:spPr>
          <a:xfrm>
            <a:off x="1408669" y="1690688"/>
            <a:ext cx="6161903" cy="471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291" r="-1"/>
          <a:stretch/>
        </p:blipFill>
        <p:spPr>
          <a:xfrm>
            <a:off x="7802920" y="2191266"/>
            <a:ext cx="3628502" cy="20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 smtClean="0"/>
              <a:t>) </a:t>
            </a:r>
            <a:r>
              <a:rPr lang="es-ES" dirty="0" err="1" smtClean="0"/>
              <a:t>Cromatograma</a:t>
            </a:r>
            <a:r>
              <a:rPr lang="es-ES" dirty="0" smtClean="0"/>
              <a:t> TED-GC/MS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673" y="2269674"/>
            <a:ext cx="92487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68156" y="720588"/>
            <a:ext cx="8864385" cy="2511835"/>
          </a:xfrm>
        </p:spPr>
        <p:txBody>
          <a:bodyPr>
            <a:normAutofit/>
          </a:bodyPr>
          <a:lstStyle/>
          <a:p>
            <a:pPr algn="ctr"/>
            <a:r>
              <a:rPr lang="es-ES" sz="4400" dirty="0" smtClean="0"/>
              <a:t>Muchas gracias por vuestra paciencia</a:t>
            </a:r>
            <a:endParaRPr lang="es-ES" sz="44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905691" y="3845565"/>
            <a:ext cx="10514012" cy="1140644"/>
          </a:xfrm>
        </p:spPr>
        <p:txBody>
          <a:bodyPr>
            <a:normAutofit/>
          </a:bodyPr>
          <a:lstStyle/>
          <a:p>
            <a:pPr algn="ctr"/>
            <a:r>
              <a:rPr lang="es-ES" sz="6600" dirty="0" smtClean="0">
                <a:solidFill>
                  <a:srgbClr val="FFFF00"/>
                </a:solidFill>
              </a:rPr>
              <a:t>¿Preguntas?</a:t>
            </a:r>
            <a:endParaRPr lang="es-E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Composición y tipos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s-ES" dirty="0" smtClean="0"/>
              <a:t>En general, </a:t>
            </a:r>
            <a:r>
              <a:rPr lang="es-ES" dirty="0"/>
              <a:t>s</a:t>
            </a:r>
            <a:r>
              <a:rPr lang="es-ES" dirty="0" smtClean="0"/>
              <a:t>e investigan los plásticos comerciales más comunes: polietileno, polipropileno, </a:t>
            </a:r>
            <a:r>
              <a:rPr lang="es-ES" dirty="0" err="1" smtClean="0"/>
              <a:t>poliestireno</a:t>
            </a:r>
            <a:r>
              <a:rPr lang="es-ES" dirty="0" smtClean="0"/>
              <a:t>, policarbonato, poliuretano, PVC, PET…</a:t>
            </a:r>
          </a:p>
          <a:p>
            <a:r>
              <a:rPr lang="es-ES" dirty="0" smtClean="0"/>
              <a:t>Además, se consideran otros componentes tales como aditivos, colorantes, filtros UV…</a:t>
            </a:r>
          </a:p>
          <a:p>
            <a:r>
              <a:rPr lang="es-ES" dirty="0" smtClean="0"/>
              <a:t>Muy importante la presencia de fibras textiles sintéticas en </a:t>
            </a:r>
            <a:r>
              <a:rPr lang="es-ES" dirty="0" err="1" smtClean="0"/>
              <a:t>ARUs</a:t>
            </a:r>
            <a:r>
              <a:rPr lang="es-ES" dirty="0" smtClean="0"/>
              <a:t>: poliéster, poliamida (nylon)…</a:t>
            </a:r>
          </a:p>
          <a:p>
            <a:r>
              <a:rPr lang="es-ES" dirty="0" smtClean="0"/>
              <a:t>Otro grupo muy importante lo constituyen las gomas y cauchos, especialmente en investigaciones sobre la escorrentía </a:t>
            </a:r>
            <a:r>
              <a:rPr lang="es-ES" dirty="0"/>
              <a:t>viaria. </a:t>
            </a:r>
            <a:r>
              <a:rPr lang="es-ES" dirty="0" smtClean="0"/>
              <a:t>Estos MPs poseen características </a:t>
            </a:r>
            <a:r>
              <a:rPr lang="es-ES" dirty="0"/>
              <a:t>físico-químicas </a:t>
            </a:r>
            <a:r>
              <a:rPr lang="es-ES" dirty="0" smtClean="0"/>
              <a:t>diferenciadas (densidad). Estas partículas se denominan </a:t>
            </a:r>
            <a:r>
              <a:rPr lang="es-ES" dirty="0" err="1" smtClean="0"/>
              <a:t>TRWPs</a:t>
            </a:r>
            <a:r>
              <a:rPr lang="es-ES" dirty="0" smtClean="0"/>
              <a:t>, </a:t>
            </a:r>
            <a:r>
              <a:rPr lang="es-ES" dirty="0" err="1" smtClean="0"/>
              <a:t>TPs</a:t>
            </a:r>
            <a:r>
              <a:rPr lang="es-ES" dirty="0" smtClean="0"/>
              <a:t>, …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217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Densidades de </a:t>
            </a:r>
            <a:r>
              <a:rPr lang="es-ES" dirty="0" err="1" smtClean="0"/>
              <a:t>TRWPs</a:t>
            </a:r>
            <a:r>
              <a:rPr lang="es-ES" dirty="0" smtClean="0"/>
              <a:t> &gt;&gt; 1 g/cm</a:t>
            </a:r>
            <a:r>
              <a:rPr lang="es-ES" baseline="30000" dirty="0" smtClean="0"/>
              <a:t>3</a:t>
            </a:r>
            <a:endParaRPr lang="es-ES" baseline="30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0775" y="1849962"/>
            <a:ext cx="5024438" cy="4302664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731" r="12989"/>
          <a:stretch/>
        </p:blipFill>
        <p:spPr>
          <a:xfrm>
            <a:off x="6755028" y="1849962"/>
            <a:ext cx="4267200" cy="438608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824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Dimensiones MPs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57" y="1375719"/>
            <a:ext cx="8744755" cy="50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MPs</a:t>
            </a:r>
            <a:r>
              <a:rPr lang="es-ES" dirty="0" smtClean="0"/>
              <a:t> identificados en polvo urbano depositado mediante microscopía de fluorescencia.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713" b="167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Dehghani</a:t>
            </a:r>
            <a:r>
              <a:rPr lang="es-ES" dirty="0" smtClean="0"/>
              <a:t> et al.,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43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69" y="214744"/>
            <a:ext cx="5750904" cy="64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Voy a determinar </a:t>
            </a:r>
            <a:r>
              <a:rPr lang="es-ES" dirty="0" err="1" smtClean="0"/>
              <a:t>MPs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/>
              <a:t>¿Por dónde empiezo?</a:t>
            </a:r>
          </a:p>
          <a:p>
            <a:endParaRPr lang="es-ES" dirty="0"/>
          </a:p>
          <a:p>
            <a:pPr lvl="1"/>
            <a:r>
              <a:rPr lang="es-ES" dirty="0" smtClean="0"/>
              <a:t>¿Qué quiero encontrar? ¿Qué busco? ¿</a:t>
            </a:r>
            <a:r>
              <a:rPr lang="es-ES" dirty="0"/>
              <a:t>Q</a:t>
            </a:r>
            <a:r>
              <a:rPr lang="es-ES" dirty="0" smtClean="0"/>
              <a:t>ué interacción? ¿En qué medio?</a:t>
            </a:r>
          </a:p>
          <a:p>
            <a:pPr lvl="1"/>
            <a:r>
              <a:rPr lang="es-ES" dirty="0"/>
              <a:t>S</a:t>
            </a:r>
            <a:r>
              <a:rPr lang="es-ES" dirty="0" smtClean="0"/>
              <a:t>ólido /líquido/gas/muestras biológicas….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sz="3600" b="1" dirty="0" smtClean="0"/>
              <a:t>Factores que debo considerar en el muestreo</a:t>
            </a:r>
          </a:p>
          <a:p>
            <a:pPr lvl="1"/>
            <a:r>
              <a:rPr lang="es-ES" dirty="0" smtClean="0"/>
              <a:t>Antes: planificación de la recogida, blancos, envases, volumen/masa…</a:t>
            </a:r>
          </a:p>
          <a:p>
            <a:pPr lvl="1"/>
            <a:r>
              <a:rPr lang="es-ES" dirty="0" smtClean="0"/>
              <a:t>Durante: blancos, cantidades, preservación y conservación de las muestras</a:t>
            </a:r>
          </a:p>
          <a:p>
            <a:pPr lvl="1"/>
            <a:r>
              <a:rPr lang="es-ES" dirty="0" smtClean="0"/>
              <a:t>Después: conservación, réplicas, alícuotas, </a:t>
            </a:r>
            <a:r>
              <a:rPr lang="es-ES" dirty="0" smtClean="0">
                <a:solidFill>
                  <a:srgbClr val="FFFF00"/>
                </a:solidFill>
              </a:rPr>
              <a:t>TRATAMIENTO Y EXTRACCIÓN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07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undidad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2F09833E129D4CA171475A8D341EEE" ma:contentTypeVersion="4" ma:contentTypeDescription="Crear nuevo documento." ma:contentTypeScope="" ma:versionID="fe308d44b64f62631b550095a462b369">
  <xsd:schema xmlns:xsd="http://www.w3.org/2001/XMLSchema" xmlns:xs="http://www.w3.org/2001/XMLSchema" xmlns:p="http://schemas.microsoft.com/office/2006/metadata/properties" xmlns:ns2="df60922f-8838-4dad-99df-7f9a74582ee7" targetNamespace="http://schemas.microsoft.com/office/2006/metadata/properties" ma:root="true" ma:fieldsID="d4da637e82756723c70afcaf84868d24" ns2:_="">
    <xsd:import namespace="df60922f-8838-4dad-99df-7f9a74582e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0922f-8838-4dad-99df-7f9a74582e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6E5F0C-5C2E-4D55-BE29-AC3E8D7E6664}"/>
</file>

<file path=customXml/itemProps2.xml><?xml version="1.0" encoding="utf-8"?>
<ds:datastoreItem xmlns:ds="http://schemas.openxmlformats.org/officeDocument/2006/customXml" ds:itemID="{DD82351B-F657-4E98-93DD-01362C310C6E}"/>
</file>

<file path=customXml/itemProps3.xml><?xml version="1.0" encoding="utf-8"?>
<ds:datastoreItem xmlns:ds="http://schemas.openxmlformats.org/officeDocument/2006/customXml" ds:itemID="{849C27B7-813C-4079-8A5B-3DAA52E811DF}"/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291</TotalTime>
  <Words>575</Words>
  <Application>Microsoft Office PowerPoint</Application>
  <PresentationFormat>Panorámica</PresentationFormat>
  <Paragraphs>143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Arial Nova Cond</vt:lpstr>
      <vt:lpstr>Calibri</vt:lpstr>
      <vt:lpstr>Corbel</vt:lpstr>
      <vt:lpstr>Times New Roman</vt:lpstr>
      <vt:lpstr>Wingdings 3</vt:lpstr>
      <vt:lpstr>Profundidad</vt:lpstr>
      <vt:lpstr>MICROPLÁSTICOS</vt:lpstr>
      <vt:lpstr>Nueva norma  ISO 24187:2023</vt:lpstr>
      <vt:lpstr>Definición(es) s/ ISO 24187:2013</vt:lpstr>
      <vt:lpstr>Composición y tipos</vt:lpstr>
      <vt:lpstr>Densidades de TRWPs &gt;&gt; 1 g/cm3</vt:lpstr>
      <vt:lpstr>Dimensiones MPs</vt:lpstr>
      <vt:lpstr>MPs identificados en polvo urbano depositado mediante microscopía de fluorescencia.</vt:lpstr>
      <vt:lpstr>Presentación de PowerPoint</vt:lpstr>
      <vt:lpstr>Voy a determinar MPs</vt:lpstr>
      <vt:lpstr>Compatibilidad de materiales</vt:lpstr>
      <vt:lpstr>Norma ASTM D 8332-20</vt:lpstr>
      <vt:lpstr>Recogida y conservación de las muestras</vt:lpstr>
      <vt:lpstr>Muestras sólidas</vt:lpstr>
      <vt:lpstr>Ya tengo las muestras</vt:lpstr>
      <vt:lpstr>Presentación de PowerPoint</vt:lpstr>
      <vt:lpstr>Muestras sólidas/filtratos</vt:lpstr>
      <vt:lpstr>Presentación de PowerPoint</vt:lpstr>
      <vt:lpstr>Presentación de PowerPoint</vt:lpstr>
      <vt:lpstr>Presentación de PowerPoint</vt:lpstr>
      <vt:lpstr>¡Ya aislé los microplásticos!</vt:lpstr>
      <vt:lpstr>Presentación de PowerPoint</vt:lpstr>
      <vt:lpstr>Análisis instrumental de MPs</vt:lpstr>
      <vt:lpstr>Espectroscopía infrarroja</vt:lpstr>
      <vt:lpstr>Espectro IR: 400 - 4000 cm-1</vt:lpstr>
      <vt:lpstr>Presentación de PowerPoint</vt:lpstr>
      <vt:lpstr>Cromatografía de gases/masas</vt:lpstr>
      <vt:lpstr>Presentación de PowerPoint</vt:lpstr>
      <vt:lpstr>Ejemplo resuelto: los pellets del Toconao</vt:lpstr>
      <vt:lpstr>a) Pyr-GC/MS : pirograma</vt:lpstr>
      <vt:lpstr>b) Espectro ATR-FTIR</vt:lpstr>
      <vt:lpstr>c) Cromatograma TED-GC/MS</vt:lpstr>
      <vt:lpstr>Muchas gracias por vuestra paciencia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MICROPLÁSTICOS</dc:title>
  <dc:creator>Cuenta Microsoft</dc:creator>
  <cp:lastModifiedBy>Cuenta Microsoft</cp:lastModifiedBy>
  <cp:revision>45</cp:revision>
  <dcterms:created xsi:type="dcterms:W3CDTF">2024-04-29T17:28:18Z</dcterms:created>
  <dcterms:modified xsi:type="dcterms:W3CDTF">2024-04-30T12:28:36Z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0x0101009C2F09833E129D4CA171475A8D341EEE</vt:lpwstr>
  </property>
</Properties>
</file>